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2" r:id="rId2"/>
    <p:sldId id="263" r:id="rId3"/>
    <p:sldId id="288" r:id="rId4"/>
    <p:sldId id="265" r:id="rId5"/>
    <p:sldId id="266" r:id="rId6"/>
    <p:sldId id="267" r:id="rId7"/>
    <p:sldId id="268" r:id="rId8"/>
    <p:sldId id="269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8720" autoAdjust="0"/>
  </p:normalViewPr>
  <p:slideViewPr>
    <p:cSldViewPr>
      <p:cViewPr varScale="1">
        <p:scale>
          <a:sx n="91" d="100"/>
          <a:sy n="91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A329-0D29-441D-AFFC-52F231FF9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55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A329-0D29-441D-AFFC-52F231FF9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3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A329-0D29-441D-AFFC-52F231FF9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3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A329-0D29-441D-AFFC-52F231FF90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5.5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828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When does abuse become addiction?</a:t>
            </a:r>
          </a:p>
        </p:txBody>
      </p:sp>
      <p:pic>
        <p:nvPicPr>
          <p:cNvPr id="6" name="Picture 2" descr="http://www.examiner.com/images/blog/EXID17239/images/homeless_woma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7"/>
          <a:stretch/>
        </p:blipFill>
        <p:spPr bwMode="auto">
          <a:xfrm>
            <a:off x="1981200" y="4038600"/>
            <a:ext cx="257748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volunteerguide.org/images/makeadifference/homeless-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52700"/>
            <a:ext cx="16668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 family history of addiction.</a:t>
            </a:r>
          </a:p>
          <a:p>
            <a:endParaRPr lang="en-US" dirty="0"/>
          </a:p>
          <a:p>
            <a:pPr lvl="1"/>
            <a:r>
              <a:rPr lang="en-US" dirty="0" smtClean="0"/>
              <a:t>Risk Factor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You have no family history of addiction.</a:t>
            </a:r>
          </a:p>
          <a:p>
            <a:endParaRPr lang="en-US" dirty="0"/>
          </a:p>
          <a:p>
            <a:pPr lvl="1"/>
            <a:r>
              <a:rPr lang="en-US" dirty="0" smtClean="0"/>
              <a:t>Protective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8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naturally release more dopamine in the synapse than the average person. </a:t>
            </a:r>
          </a:p>
          <a:p>
            <a:endParaRPr lang="en-US" dirty="0"/>
          </a:p>
          <a:p>
            <a:pPr lvl="1"/>
            <a:r>
              <a:rPr lang="en-US" dirty="0" smtClean="0"/>
              <a:t>Protective Factor or Risk Factor???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naturally release more dopamine in the synapse than the average person. </a:t>
            </a:r>
          </a:p>
          <a:p>
            <a:endParaRPr lang="en-US" dirty="0"/>
          </a:p>
          <a:p>
            <a:pPr lvl="1"/>
            <a:r>
              <a:rPr lang="en-US" dirty="0" smtClean="0"/>
              <a:t>Risk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257800" y="1981202"/>
            <a:ext cx="2906486" cy="4005950"/>
            <a:chOff x="5257800" y="2209802"/>
            <a:chExt cx="2906486" cy="40059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32" t="29365" r="18651"/>
            <a:stretch/>
          </p:blipFill>
          <p:spPr>
            <a:xfrm rot="5400000">
              <a:off x="4708068" y="2759534"/>
              <a:ext cx="4005950" cy="2906486"/>
            </a:xfrm>
            <a:prstGeom prst="rect">
              <a:avLst/>
            </a:prstGeom>
          </p:spPr>
        </p:pic>
        <p:sp>
          <p:nvSpPr>
            <p:cNvPr id="28" name="Rectangle 27"/>
            <p:cNvSpPr/>
            <p:nvPr/>
          </p:nvSpPr>
          <p:spPr>
            <a:xfrm>
              <a:off x="6261268" y="5488375"/>
              <a:ext cx="762000" cy="7184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66796" y="1981201"/>
            <a:ext cx="2939144" cy="4005949"/>
            <a:chOff x="1066796" y="2209801"/>
            <a:chExt cx="2939144" cy="400594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6" t="28571" r="19048"/>
            <a:stretch/>
          </p:blipFill>
          <p:spPr>
            <a:xfrm rot="5400000">
              <a:off x="533393" y="2743204"/>
              <a:ext cx="4005949" cy="2939144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057400" y="5562600"/>
              <a:ext cx="7620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077913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Release Less Dopamine</a:t>
            </a:r>
            <a:endParaRPr lang="en-US" b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45025" y="107791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Release More Dopamine </a:t>
            </a:r>
          </a:p>
        </p:txBody>
      </p:sp>
      <p:sp>
        <p:nvSpPr>
          <p:cNvPr id="8" name="7-Point Star 7"/>
          <p:cNvSpPr/>
          <p:nvPr/>
        </p:nvSpPr>
        <p:spPr>
          <a:xfrm>
            <a:off x="5334000" y="34940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7-Point Star 8"/>
          <p:cNvSpPr/>
          <p:nvPr/>
        </p:nvSpPr>
        <p:spPr>
          <a:xfrm>
            <a:off x="1143000" y="35163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3776246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16031" y="3778404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cxnSp>
        <p:nvCxnSpPr>
          <p:cNvPr id="6" name="Straight Connector 5"/>
          <p:cNvCxnSpPr>
            <a:endCxn id="9" idx="4"/>
          </p:cNvCxnSpPr>
          <p:nvPr/>
        </p:nvCxnSpPr>
        <p:spPr>
          <a:xfrm flipV="1">
            <a:off x="914400" y="3663363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116552" y="3672187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9"/>
          <p:cNvSpPr txBox="1">
            <a:spLocks/>
          </p:cNvSpPr>
          <p:nvPr/>
        </p:nvSpPr>
        <p:spPr>
          <a:xfrm>
            <a:off x="457200" y="38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Protective Factor</a:t>
            </a:r>
            <a:endParaRPr lang="en-US" sz="3000" dirty="0"/>
          </a:p>
        </p:txBody>
      </p:sp>
      <p:sp>
        <p:nvSpPr>
          <p:cNvPr id="18" name="Text Placeholder 11"/>
          <p:cNvSpPr txBox="1">
            <a:spLocks/>
          </p:cNvSpPr>
          <p:nvPr/>
        </p:nvSpPr>
        <p:spPr>
          <a:xfrm>
            <a:off x="4645025" y="3810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Risk Factor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3880305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4495800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72690" y="3898673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02035" y="3871480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61268" y="4023880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36233" y="4261305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60469" y="4482980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369633" y="4247453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083630" y="3882463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57016" y="3871481"/>
            <a:ext cx="191584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38609" y="4282605"/>
            <a:ext cx="174167" cy="234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2320635" y="5600700"/>
            <a:ext cx="215732" cy="6477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371504" y="5233359"/>
            <a:ext cx="588815" cy="98540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/>
      <p:bldP spid="11" grpId="0"/>
      <p:bldP spid="17" grpId="0"/>
      <p:bldP spid="18" grpId="0"/>
      <p:bldP spid="5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more dopamine receptors than the average person.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Protective Factor or Risk Factor???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more dopamine receptors than the average person.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Risk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8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" t="28571" r="19047"/>
          <a:stretch/>
        </p:blipFill>
        <p:spPr>
          <a:xfrm rot="5400000">
            <a:off x="533393" y="2514604"/>
            <a:ext cx="4005949" cy="293914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057400" y="5334000"/>
            <a:ext cx="762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4" t="29365" r="18848"/>
          <a:stretch/>
        </p:blipFill>
        <p:spPr>
          <a:xfrm rot="5400000">
            <a:off x="4708068" y="2530934"/>
            <a:ext cx="4005950" cy="2906486"/>
          </a:xfrm>
          <a:prstGeom prst="rect">
            <a:avLst/>
          </a:prstGeom>
        </p:spPr>
      </p:pic>
      <p:sp>
        <p:nvSpPr>
          <p:cNvPr id="9" name="Text Placeholder 9"/>
          <p:cNvSpPr>
            <a:spLocks noGrp="1"/>
          </p:cNvSpPr>
          <p:nvPr>
            <p:ph type="body" idx="1"/>
          </p:nvPr>
        </p:nvSpPr>
        <p:spPr>
          <a:xfrm>
            <a:off x="457200" y="1077913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Normal Dopamine Receptors</a:t>
            </a:r>
            <a:endParaRPr lang="en-US" b="0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45025" y="107791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More Dopamine Receptors</a:t>
            </a:r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457200" y="38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Protective Factor</a:t>
            </a:r>
            <a:endParaRPr lang="en-US" sz="3000" dirty="0"/>
          </a:p>
        </p:txBody>
      </p:sp>
      <p:sp>
        <p:nvSpPr>
          <p:cNvPr id="14" name="Text Placeholder 11"/>
          <p:cNvSpPr txBox="1">
            <a:spLocks/>
          </p:cNvSpPr>
          <p:nvPr/>
        </p:nvSpPr>
        <p:spPr>
          <a:xfrm>
            <a:off x="4645025" y="3810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Risk Factor</a:t>
            </a:r>
          </a:p>
        </p:txBody>
      </p:sp>
      <p:sp>
        <p:nvSpPr>
          <p:cNvPr id="8" name="7-Point Star 7"/>
          <p:cNvSpPr/>
          <p:nvPr/>
        </p:nvSpPr>
        <p:spPr>
          <a:xfrm>
            <a:off x="5334000" y="34940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1143000" y="35163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" y="3776246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416031" y="3778404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sp>
        <p:nvSpPr>
          <p:cNvPr id="16" name="Down Arrow 15"/>
          <p:cNvSpPr/>
          <p:nvPr/>
        </p:nvSpPr>
        <p:spPr>
          <a:xfrm>
            <a:off x="2320635" y="5600700"/>
            <a:ext cx="215732" cy="6477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30043" y="5294213"/>
            <a:ext cx="762000" cy="7099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371504" y="5216106"/>
            <a:ext cx="588815" cy="98540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914400" y="3663363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116552" y="3672187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18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taking a </a:t>
            </a:r>
            <a:r>
              <a:rPr lang="en-US" dirty="0" smtClean="0"/>
              <a:t>prescription drug </a:t>
            </a:r>
            <a:r>
              <a:rPr lang="en-US" dirty="0"/>
              <a:t>that blocks dopamine receptors.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Protective Factor or Risk Factor???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taking a prescription </a:t>
            </a:r>
            <a:r>
              <a:rPr lang="en-US" dirty="0" smtClean="0"/>
              <a:t>drug </a:t>
            </a:r>
            <a:r>
              <a:rPr lang="en-US" dirty="0"/>
              <a:t>that blocks dopamine receptors.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Protective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t="24868" r="18849"/>
          <a:stretch/>
        </p:blipFill>
        <p:spPr>
          <a:xfrm rot="5400000">
            <a:off x="593272" y="2454729"/>
            <a:ext cx="4038598" cy="30915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t="28836" r="18849"/>
          <a:stretch/>
        </p:blipFill>
        <p:spPr>
          <a:xfrm rot="5400000">
            <a:off x="4702630" y="2536373"/>
            <a:ext cx="4038598" cy="2928256"/>
          </a:xfrm>
          <a:prstGeom prst="rect">
            <a:avLst/>
          </a:prstGeom>
        </p:spPr>
      </p:pic>
      <p:sp>
        <p:nvSpPr>
          <p:cNvPr id="9" name="Text Placeholder 9"/>
          <p:cNvSpPr>
            <a:spLocks noGrp="1"/>
          </p:cNvSpPr>
          <p:nvPr>
            <p:ph type="body" idx="1"/>
          </p:nvPr>
        </p:nvSpPr>
        <p:spPr>
          <a:xfrm>
            <a:off x="457200" y="1077913"/>
            <a:ext cx="4040188" cy="903288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Prescription Drug Blocking Receptors</a:t>
            </a:r>
            <a:endParaRPr lang="en-US" b="0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45025" y="107791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No Prescription Drug</a:t>
            </a:r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457200" y="38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Protective Factor</a:t>
            </a:r>
            <a:endParaRPr lang="en-US" sz="3000" dirty="0"/>
          </a:p>
        </p:txBody>
      </p:sp>
      <p:sp>
        <p:nvSpPr>
          <p:cNvPr id="14" name="Text Placeholder 11"/>
          <p:cNvSpPr txBox="1">
            <a:spLocks/>
          </p:cNvSpPr>
          <p:nvPr/>
        </p:nvSpPr>
        <p:spPr>
          <a:xfrm>
            <a:off x="4645025" y="3810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Risk Factor</a:t>
            </a:r>
          </a:p>
        </p:txBody>
      </p:sp>
      <p:sp>
        <p:nvSpPr>
          <p:cNvPr id="8" name="7-Point Star 7"/>
          <p:cNvSpPr/>
          <p:nvPr/>
        </p:nvSpPr>
        <p:spPr>
          <a:xfrm>
            <a:off x="5334000" y="34940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7-Point Star 9"/>
          <p:cNvSpPr/>
          <p:nvPr/>
        </p:nvSpPr>
        <p:spPr>
          <a:xfrm>
            <a:off x="1143000" y="3516349"/>
            <a:ext cx="228600" cy="228600"/>
          </a:xfrm>
          <a:prstGeom prst="star7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400" y="3776246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416031" y="3778404"/>
            <a:ext cx="841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Cocaine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914400" y="3663363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116552" y="3672187"/>
            <a:ext cx="228599" cy="2081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57400" y="5334000"/>
            <a:ext cx="762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2320635" y="5600700"/>
            <a:ext cx="215732" cy="6477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30043" y="5294213"/>
            <a:ext cx="762000" cy="7099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6371504" y="5233359"/>
            <a:ext cx="588815" cy="98540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With a partner, brainstorms reasons why you think people start abusing drugs.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4093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taking </a:t>
            </a:r>
            <a:r>
              <a:rPr lang="en-US" dirty="0"/>
              <a:t>a drug that blocks dopamine transporters in reward pathway.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Protective Factor or Risk Factor???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taking </a:t>
            </a:r>
            <a:r>
              <a:rPr lang="en-US" dirty="0"/>
              <a:t>a drug that blocks dopamine transporters in reward pathway.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Protective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idx="1"/>
          </p:nvPr>
        </p:nvSpPr>
        <p:spPr>
          <a:xfrm>
            <a:off x="457200" y="1077913"/>
            <a:ext cx="4040188" cy="903288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Prescription Drug Blocking Transporters</a:t>
            </a:r>
            <a:endParaRPr lang="en-US" b="0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45025" y="1077913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/>
              <a:t>No Prescription Drug</a:t>
            </a:r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457200" y="38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Protective Factor</a:t>
            </a:r>
            <a:endParaRPr lang="en-US" sz="3000" dirty="0"/>
          </a:p>
        </p:txBody>
      </p:sp>
      <p:sp>
        <p:nvSpPr>
          <p:cNvPr id="15" name="Text Placeholder 11"/>
          <p:cNvSpPr txBox="1">
            <a:spLocks/>
          </p:cNvSpPr>
          <p:nvPr/>
        </p:nvSpPr>
        <p:spPr>
          <a:xfrm>
            <a:off x="4645025" y="381000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dirty="0" smtClean="0"/>
              <a:t>Risk Factor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66800" y="1981199"/>
            <a:ext cx="2939143" cy="3929749"/>
            <a:chOff x="1066800" y="2209799"/>
            <a:chExt cx="2939143" cy="392974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40" t="28571" r="20833"/>
            <a:stretch/>
          </p:blipFill>
          <p:spPr>
            <a:xfrm rot="5400000">
              <a:off x="571497" y="2705102"/>
              <a:ext cx="3929749" cy="2939143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2057400" y="5562600"/>
              <a:ext cx="762000" cy="533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Down Arrow 8"/>
          <p:cNvSpPr/>
          <p:nvPr/>
        </p:nvSpPr>
        <p:spPr>
          <a:xfrm>
            <a:off x="2320635" y="5600700"/>
            <a:ext cx="215732" cy="6477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257799" y="1981200"/>
            <a:ext cx="2928257" cy="4005949"/>
            <a:chOff x="5257799" y="2209800"/>
            <a:chExt cx="2928257" cy="4005949"/>
          </a:xfrm>
        </p:grpSpPr>
        <p:grpSp>
          <p:nvGrpSpPr>
            <p:cNvPr id="5" name="Group 4"/>
            <p:cNvGrpSpPr/>
            <p:nvPr/>
          </p:nvGrpSpPr>
          <p:grpSpPr>
            <a:xfrm>
              <a:off x="5257799" y="2209800"/>
              <a:ext cx="2928257" cy="4005949"/>
              <a:chOff x="5257799" y="2209800"/>
              <a:chExt cx="2928257" cy="4005949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39" t="28836" r="19246"/>
              <a:stretch/>
            </p:blipFill>
            <p:spPr>
              <a:xfrm rot="5400000">
                <a:off x="4718953" y="2748646"/>
                <a:ext cx="4005949" cy="2928257"/>
              </a:xfrm>
              <a:prstGeom prst="rect">
                <a:avLst/>
              </a:prstGeom>
            </p:spPr>
          </p:pic>
          <p:sp>
            <p:nvSpPr>
              <p:cNvPr id="4" name="Rectangle 3"/>
              <p:cNvSpPr/>
              <p:nvPr/>
            </p:nvSpPr>
            <p:spPr>
              <a:xfrm>
                <a:off x="5553658" y="4495800"/>
                <a:ext cx="1179467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791201" y="4572000"/>
                <a:ext cx="2286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267714" y="4298732"/>
                <a:ext cx="2286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6330043" y="5501793"/>
              <a:ext cx="762000" cy="70995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Down Arrow 11"/>
          <p:cNvSpPr/>
          <p:nvPr/>
        </p:nvSpPr>
        <p:spPr>
          <a:xfrm>
            <a:off x="6371504" y="5257800"/>
            <a:ext cx="588815" cy="98540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6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/>
          <a:lstStyle/>
          <a:p>
            <a:r>
              <a:rPr lang="en-US" dirty="0" smtClean="0"/>
              <a:t>Protective Factors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3962400" cy="4724400"/>
          </a:xfrm>
        </p:spPr>
        <p:txBody>
          <a:bodyPr>
            <a:noAutofit/>
          </a:bodyPr>
          <a:lstStyle/>
          <a:p>
            <a:r>
              <a:rPr lang="en-US" dirty="0" smtClean="0"/>
              <a:t>No family history of addiction.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Taking </a:t>
            </a:r>
            <a:r>
              <a:rPr lang="en-US" dirty="0"/>
              <a:t>a drug that blocks dopamine receptors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Taking </a:t>
            </a:r>
            <a:r>
              <a:rPr lang="en-US" dirty="0"/>
              <a:t>a drug that blocks dopamine transporters in reward pathway.</a:t>
            </a:r>
          </a:p>
          <a:p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117975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Family history of addiction.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naturally release more dopamine in the synapse than the average person.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have more dopamine receptors than the average person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580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Drug Use by Soldiers in Vietnam</a:t>
            </a:r>
            <a:endParaRPr lang="en-US" dirty="0"/>
          </a:p>
        </p:txBody>
      </p:sp>
      <p:pic>
        <p:nvPicPr>
          <p:cNvPr id="1026" name="Picture 2" descr="http://www.kneedeepinthehooah.com/wp-content/uploads/2008/03/lifev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49400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aculty.smu.edu/dsimon/viet/lifeviet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49400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9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people start abusing drugs?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Feel pleasure </a:t>
            </a:r>
          </a:p>
          <a:p>
            <a:endParaRPr lang="en-US" sz="3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Improving self-image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Peer pressure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3000" dirty="0"/>
              <a:t>Self-medicate</a:t>
            </a:r>
          </a:p>
          <a:p>
            <a:endParaRPr lang="en-US" sz="3000" dirty="0"/>
          </a:p>
          <a:p>
            <a:r>
              <a:rPr lang="en-US" sz="3000" dirty="0" smtClean="0"/>
              <a:t>Relieve </a:t>
            </a:r>
            <a:r>
              <a:rPr lang="en-US" sz="3000" dirty="0"/>
              <a:t>stress</a:t>
            </a:r>
          </a:p>
          <a:p>
            <a:endParaRPr lang="en-US" sz="3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/>
              <a:t>Curiosity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6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742" y="1417638"/>
            <a:ext cx="8980714" cy="1143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39999">
                <a:schemeClr val="accent5">
                  <a:lumMod val="60000"/>
                  <a:lumOff val="40000"/>
                </a:schemeClr>
              </a:gs>
              <a:gs pos="7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When does abuse become addiction?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22438"/>
            <a:ext cx="11416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No Use</a:t>
            </a:r>
            <a:endParaRPr lang="en-US" sz="2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1722438"/>
            <a:ext cx="172354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Drug Abuse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1722438"/>
            <a:ext cx="21804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Drug Addiction</a:t>
            </a:r>
            <a:endParaRPr lang="en-US" sz="25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941638"/>
            <a:ext cx="8229600" cy="3459163"/>
          </a:xfrm>
        </p:spPr>
        <p:txBody>
          <a:bodyPr/>
          <a:lstStyle/>
          <a:p>
            <a:r>
              <a:rPr lang="en-US" dirty="0" smtClean="0"/>
              <a:t>Drug Abuse</a:t>
            </a:r>
          </a:p>
          <a:p>
            <a:pPr lvl="1"/>
            <a:r>
              <a:rPr lang="en-US" dirty="0" smtClean="0"/>
              <a:t>The overuse of a drug by an individual. </a:t>
            </a:r>
          </a:p>
          <a:p>
            <a:endParaRPr lang="en-US" dirty="0" smtClean="0"/>
          </a:p>
          <a:p>
            <a:r>
              <a:rPr lang="en-US" dirty="0" smtClean="0"/>
              <a:t>Drug Addiction</a:t>
            </a:r>
          </a:p>
          <a:p>
            <a:pPr lvl="1"/>
            <a:r>
              <a:rPr lang="en-US" dirty="0" smtClean="0"/>
              <a:t>The continued compulsive use of drugs in spite of adverse health or social consequences.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0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0010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Addiction Card Game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Risk: The Game of Life Domination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287" y="3886200"/>
            <a:ext cx="3381375" cy="2563697"/>
          </a:xfrm>
          <a:prstGeom prst="rect">
            <a:avLst/>
          </a:prstGeom>
        </p:spPr>
      </p:pic>
      <p:pic>
        <p:nvPicPr>
          <p:cNvPr id="1026" name="Picture 2" descr="https://encrypted-tbn1.google.com/images?q=tbn:ANd9GcRJaeLEtQoo6VGwuAYtp37G9RHSAoodZsYoAZz8HSNaZSyFrIo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9" y="4724399"/>
            <a:ext cx="1299825" cy="101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2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Risk: The Game of Life Domination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3058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Rules of the Game</a:t>
            </a:r>
          </a:p>
          <a:p>
            <a:endParaRPr lang="en-US" dirty="0" smtClean="0"/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/>
              <a:t>Two players per </a:t>
            </a:r>
            <a:r>
              <a:rPr lang="en-US" dirty="0" smtClean="0"/>
              <a:t>game. Each player starts with a score of 30 points. </a:t>
            </a:r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endParaRPr lang="en-US" dirty="0"/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 smtClean="0"/>
              <a:t>Shuffle </a:t>
            </a:r>
            <a:r>
              <a:rPr lang="en-US" dirty="0"/>
              <a:t>card deck. Place deck face down between the two players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endParaRPr lang="en-US" dirty="0"/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/>
              <a:t>Players take turns drawing a single card from the deck. Follow directions on card to adjust the player’s point total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endParaRPr lang="en-US" dirty="0"/>
          </a:p>
          <a:p>
            <a:pPr lvl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/>
              <a:t>When a COCAINE card is drawn, the player with the lowest point total is </a:t>
            </a:r>
            <a:r>
              <a:rPr lang="en-US" dirty="0" smtClean="0"/>
              <a:t>most likely </a:t>
            </a:r>
            <a:r>
              <a:rPr lang="en-US" dirty="0"/>
              <a:t>to become addicted and LOSES the game.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Got Addicted?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Protective Factors and Risk Factors</a:t>
            </a:r>
          </a:p>
          <a:p>
            <a:endParaRPr lang="en-US" sz="3000" dirty="0" smtClean="0"/>
          </a:p>
          <a:p>
            <a:r>
              <a:rPr lang="en-US" sz="3000" dirty="0" smtClean="0"/>
              <a:t>Two main categories</a:t>
            </a:r>
          </a:p>
          <a:p>
            <a:pPr lvl="1"/>
            <a:r>
              <a:rPr lang="en-US" sz="2600" dirty="0" smtClean="0"/>
              <a:t>Social and Psychological</a:t>
            </a:r>
          </a:p>
          <a:p>
            <a:pPr lvl="1"/>
            <a:r>
              <a:rPr lang="en-US" sz="2600" dirty="0" smtClean="0"/>
              <a:t>Genetic </a:t>
            </a:r>
            <a:r>
              <a:rPr lang="en-US" sz="2600" dirty="0"/>
              <a:t>and Biological</a:t>
            </a:r>
          </a:p>
          <a:p>
            <a:pPr lvl="1"/>
            <a:endParaRPr lang="en-US" sz="3000" dirty="0" smtClean="0"/>
          </a:p>
          <a:p>
            <a:pPr lvl="1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64149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Social and Psychological Factors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020762"/>
            <a:ext cx="4040188" cy="639762"/>
          </a:xfrm>
        </p:spPr>
        <p:txBody>
          <a:bodyPr/>
          <a:lstStyle/>
          <a:p>
            <a:r>
              <a:rPr lang="en-US" dirty="0" smtClean="0"/>
              <a:t>Protective Factors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706562"/>
            <a:ext cx="3962400" cy="4724400"/>
          </a:xfrm>
        </p:spPr>
        <p:txBody>
          <a:bodyPr>
            <a:noAutofit/>
          </a:bodyPr>
          <a:lstStyle/>
          <a:p>
            <a:r>
              <a:rPr lang="en-US" sz="2200" dirty="0" smtClean="0"/>
              <a:t>You are in good mental health. </a:t>
            </a:r>
          </a:p>
          <a:p>
            <a:r>
              <a:rPr lang="en-US" sz="2200" dirty="0" smtClean="0"/>
              <a:t>Your </a:t>
            </a:r>
            <a:r>
              <a:rPr lang="en-US" sz="2200" dirty="0"/>
              <a:t>reward pathway is highly </a:t>
            </a:r>
            <a:r>
              <a:rPr lang="en-US" sz="2200" dirty="0" smtClean="0"/>
              <a:t>active, and you feel rewarded and happy about your life. </a:t>
            </a:r>
            <a:endParaRPr lang="en-US" sz="2200" dirty="0"/>
          </a:p>
          <a:p>
            <a:r>
              <a:rPr lang="en-US" sz="2200" dirty="0"/>
              <a:t>You have healthy coping mechanisms for stress.</a:t>
            </a:r>
          </a:p>
          <a:p>
            <a:r>
              <a:rPr lang="en-US" sz="2200" dirty="0" smtClean="0"/>
              <a:t>Your friends do not use drugs.</a:t>
            </a:r>
          </a:p>
          <a:p>
            <a:r>
              <a:rPr lang="en-US" sz="2200" dirty="0" smtClean="0"/>
              <a:t>You are currently not addicted to nicotine.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020762"/>
            <a:ext cx="4041775" cy="639762"/>
          </a:xfrm>
        </p:spPr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706562"/>
            <a:ext cx="4117975" cy="47244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You have recently been diagnosed with depression. </a:t>
            </a:r>
          </a:p>
          <a:p>
            <a:r>
              <a:rPr lang="en-US" sz="2200" dirty="0" smtClean="0"/>
              <a:t>Your </a:t>
            </a:r>
            <a:r>
              <a:rPr lang="en-US" sz="2200" dirty="0"/>
              <a:t>reward pathway is </a:t>
            </a:r>
            <a:r>
              <a:rPr lang="en-US" sz="2200" dirty="0" smtClean="0"/>
              <a:t>underactive, and you feel dissatisfied and unhappy about your life.</a:t>
            </a:r>
            <a:endParaRPr lang="en-US" sz="2200" dirty="0"/>
          </a:p>
          <a:p>
            <a:r>
              <a:rPr lang="en-US" sz="2200" dirty="0"/>
              <a:t>You lack healthy coping mechanisms for stress.</a:t>
            </a:r>
          </a:p>
          <a:p>
            <a:r>
              <a:rPr lang="en-US" sz="2200" dirty="0" smtClean="0"/>
              <a:t>You </a:t>
            </a:r>
            <a:r>
              <a:rPr lang="en-US" sz="2200" dirty="0"/>
              <a:t>are frequently surrounded by friends </a:t>
            </a:r>
            <a:r>
              <a:rPr lang="en-US" sz="2200" dirty="0" smtClean="0"/>
              <a:t>who </a:t>
            </a:r>
            <a:r>
              <a:rPr lang="en-US" sz="2200" dirty="0"/>
              <a:t>use drugs and </a:t>
            </a:r>
            <a:r>
              <a:rPr lang="en-US" sz="2200" dirty="0" smtClean="0"/>
              <a:t>feel pressure to use drugs to fit in. </a:t>
            </a:r>
          </a:p>
          <a:p>
            <a:r>
              <a:rPr lang="en-US" sz="2200" dirty="0" smtClean="0"/>
              <a:t>You are currently addicted to nicotine.</a:t>
            </a:r>
          </a:p>
          <a:p>
            <a:endParaRPr lang="en-US" sz="2200" dirty="0" smtClean="0"/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0459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Biological Factors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 family history of addiction.</a:t>
            </a:r>
          </a:p>
          <a:p>
            <a:endParaRPr lang="en-US" dirty="0"/>
          </a:p>
          <a:p>
            <a:pPr lvl="1"/>
            <a:r>
              <a:rPr lang="en-US" dirty="0" smtClean="0"/>
              <a:t>Protective Factor or Risk Factor???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626</Words>
  <Application>Microsoft Office PowerPoint</Application>
  <PresentationFormat>On-screen Show (4:3)</PresentationFormat>
  <Paragraphs>143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Neurological Disorders Lesson 5.5 </vt:lpstr>
      <vt:lpstr>Do Now:</vt:lpstr>
      <vt:lpstr>Why do people start abusing drugs?</vt:lpstr>
      <vt:lpstr>When does abuse become addiction?</vt:lpstr>
      <vt:lpstr>Addiction Card Game  Risk: The Game of Life Domination</vt:lpstr>
      <vt:lpstr>Risk: The Game of Life Domination</vt:lpstr>
      <vt:lpstr>Who Got Addicted? Why?</vt:lpstr>
      <vt:lpstr>Social and Psychological Factors</vt:lpstr>
      <vt:lpstr>Genetic and Biological Factors</vt:lpstr>
      <vt:lpstr>Genetic and Biological Factors</vt:lpstr>
      <vt:lpstr>Genetic and Biological Factors</vt:lpstr>
      <vt:lpstr>Genetic and Biological Factors</vt:lpstr>
      <vt:lpstr>PowerPoint Presentation</vt:lpstr>
      <vt:lpstr>Genetic and Biological Factors</vt:lpstr>
      <vt:lpstr>Genetic and Biological Factors</vt:lpstr>
      <vt:lpstr>PowerPoint Presentation</vt:lpstr>
      <vt:lpstr>Genetic and Biological Factors</vt:lpstr>
      <vt:lpstr>Genetic and Biological Factors</vt:lpstr>
      <vt:lpstr>PowerPoint Presentation</vt:lpstr>
      <vt:lpstr>Genetic and Biological Factors</vt:lpstr>
      <vt:lpstr>Genetic and Biological Factors</vt:lpstr>
      <vt:lpstr>PowerPoint Presentation</vt:lpstr>
      <vt:lpstr>Genetic and Biological Factors</vt:lpstr>
      <vt:lpstr>Drug Use by Soldiers in Vietnam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Katie</cp:lastModifiedBy>
  <cp:revision>68</cp:revision>
  <dcterms:created xsi:type="dcterms:W3CDTF">2012-02-08T17:14:24Z</dcterms:created>
  <dcterms:modified xsi:type="dcterms:W3CDTF">2012-09-19T16:26:21Z</dcterms:modified>
</cp:coreProperties>
</file>